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 Extra Bold" charset="1" panose="020B0906030804020204"/>
      <p:regular r:id="rId22"/>
    </p:embeddedFont>
    <p:embeddedFont>
      <p:font typeface="Poppins Bold" charset="1" panose="00000800000000000000"/>
      <p:regular r:id="rId23"/>
    </p:embeddedFont>
    <p:embeddedFont>
      <p:font typeface="Poppins" charset="1" panose="00000500000000000000"/>
      <p:regular r:id="rId24"/>
    </p:embeddedFont>
    <p:embeddedFont>
      <p:font typeface="DM Sans" charset="1" panose="00000000000000000000"/>
      <p:regular r:id="rId25"/>
    </p:embeddedFont>
    <p:embeddedFont>
      <p:font typeface="Open Sans Bold" charset="1" panose="020B0806030504020204"/>
      <p:regular r:id="rId26"/>
    </p:embeddedFont>
    <p:embeddedFont>
      <p:font typeface="Now Bold" charset="1" panose="00000800000000000000"/>
      <p:regular r:id="rId27"/>
    </p:embeddedFont>
    <p:embeddedFont>
      <p:font typeface="DM Sans Bold" charset="1" panose="00000000000000000000"/>
      <p:regular r:id="rId28"/>
    </p:embeddedFont>
    <p:embeddedFont>
      <p:font typeface="Playfair Display Bold" charset="1" panose="00000800000000000000"/>
      <p:regular r:id="rId29"/>
    </p:embeddedFont>
    <p:embeddedFont>
      <p:font typeface="Playfair Display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331" y="1581459"/>
            <a:ext cx="830009" cy="842101"/>
          </a:xfrm>
          <a:custGeom>
            <a:avLst/>
            <a:gdLst/>
            <a:ahLst/>
            <a:cxnLst/>
            <a:rect r="r" b="b" t="t" l="l"/>
            <a:pathLst>
              <a:path h="842101" w="830009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25281" y="2795552"/>
            <a:ext cx="8015383" cy="420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51D40"/>
                </a:solidFill>
                <a:latin typeface="Open Sans Extra Bold"/>
              </a:rPr>
              <a:t>The Decline of Birth Rates in South Korea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56712" y="1514784"/>
            <a:ext cx="2154276" cy="91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2586" spc="-51">
                <a:solidFill>
                  <a:srgbClr val="5B98BA"/>
                </a:solidFill>
                <a:latin typeface="Poppins Bold"/>
              </a:rPr>
              <a:t>Team Dynamics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1331" y="7411132"/>
            <a:ext cx="7366063" cy="184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2614" spc="-52">
                <a:solidFill>
                  <a:srgbClr val="051D40"/>
                </a:solidFill>
                <a:latin typeface="Poppins"/>
              </a:rPr>
              <a:t>Javlonbek 12194926</a:t>
            </a:r>
          </a:p>
          <a:p>
            <a:pPr algn="l">
              <a:lnSpc>
                <a:spcPts val="3660"/>
              </a:lnSpc>
            </a:pPr>
            <a:r>
              <a:rPr lang="en-US" sz="2614" spc="-52">
                <a:solidFill>
                  <a:srgbClr val="051D40"/>
                </a:solidFill>
                <a:latin typeface="Poppins"/>
              </a:rPr>
              <a:t>Shokirjon 12194867</a:t>
            </a:r>
          </a:p>
          <a:p>
            <a:pPr algn="l">
              <a:lnSpc>
                <a:spcPts val="3660"/>
              </a:lnSpc>
            </a:pPr>
            <a:r>
              <a:rPr lang="en-US" sz="2614" spc="-52">
                <a:solidFill>
                  <a:srgbClr val="051D40"/>
                </a:solidFill>
                <a:latin typeface="Poppins"/>
              </a:rPr>
              <a:t>Jakhongir 12210220</a:t>
            </a:r>
          </a:p>
          <a:p>
            <a:pPr algn="l">
              <a:lnSpc>
                <a:spcPts val="3660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3261" r="0" b="-326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4789" y="0"/>
            <a:ext cx="15143211" cy="10181469"/>
          </a:xfrm>
          <a:custGeom>
            <a:avLst/>
            <a:gdLst/>
            <a:ahLst/>
            <a:cxnLst/>
            <a:rect r="r" b="b" t="t" l="l"/>
            <a:pathLst>
              <a:path h="10181469" w="15143211">
                <a:moveTo>
                  <a:pt x="0" y="0"/>
                </a:moveTo>
                <a:lnTo>
                  <a:pt x="15143211" y="0"/>
                </a:lnTo>
                <a:lnTo>
                  <a:pt x="15143211" y="10181469"/>
                </a:lnTo>
                <a:lnTo>
                  <a:pt x="0" y="10181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94" t="-15243" r="-9948" b="-110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54034" y="4455420"/>
            <a:ext cx="3908443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3000" spc="-186" u="sng">
                <a:solidFill>
                  <a:srgbClr val="F7D57B"/>
                </a:solidFill>
                <a:latin typeface="Playfair Display Bold"/>
              </a:rPr>
              <a:t>STATISTICS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0729" y="2758386"/>
            <a:ext cx="16966542" cy="3685314"/>
          </a:xfrm>
          <a:custGeom>
            <a:avLst/>
            <a:gdLst/>
            <a:ahLst/>
            <a:cxnLst/>
            <a:rect r="r" b="b" t="t" l="l"/>
            <a:pathLst>
              <a:path h="3685314" w="16966542">
                <a:moveTo>
                  <a:pt x="0" y="0"/>
                </a:moveTo>
                <a:lnTo>
                  <a:pt x="16966542" y="0"/>
                </a:lnTo>
                <a:lnTo>
                  <a:pt x="16966542" y="3685314"/>
                </a:lnTo>
                <a:lnTo>
                  <a:pt x="0" y="368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5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31721" y="723930"/>
            <a:ext cx="12824558" cy="94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5"/>
              </a:lnSpc>
            </a:pPr>
            <a:r>
              <a:rPr lang="en-US" sz="8391" spc="-520" u="sng">
                <a:solidFill>
                  <a:srgbClr val="F7D57B"/>
                </a:solidFill>
                <a:latin typeface="Playfair Display"/>
              </a:rPr>
              <a:t>STATISTICS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14400"/>
            <a:ext cx="21161109" cy="14019235"/>
          </a:xfrm>
          <a:custGeom>
            <a:avLst/>
            <a:gdLst/>
            <a:ahLst/>
            <a:cxnLst/>
            <a:rect r="r" b="b" t="t" l="l"/>
            <a:pathLst>
              <a:path h="14019235" w="21161109">
                <a:moveTo>
                  <a:pt x="0" y="0"/>
                </a:moveTo>
                <a:lnTo>
                  <a:pt x="21161109" y="0"/>
                </a:lnTo>
                <a:lnTo>
                  <a:pt x="21161109" y="14019235"/>
                </a:lnTo>
                <a:lnTo>
                  <a:pt x="0" y="1401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7262"/>
            <a:ext cx="8987779" cy="4866554"/>
          </a:xfrm>
          <a:custGeom>
            <a:avLst/>
            <a:gdLst/>
            <a:ahLst/>
            <a:cxnLst/>
            <a:rect r="r" b="b" t="t" l="l"/>
            <a:pathLst>
              <a:path h="4866554" w="8987779">
                <a:moveTo>
                  <a:pt x="0" y="0"/>
                </a:moveTo>
                <a:lnTo>
                  <a:pt x="8987779" y="0"/>
                </a:lnTo>
                <a:lnTo>
                  <a:pt x="8987779" y="4866554"/>
                </a:lnTo>
                <a:lnTo>
                  <a:pt x="0" y="4866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50275" y="4449733"/>
            <a:ext cx="9009025" cy="4808567"/>
          </a:xfrm>
          <a:custGeom>
            <a:avLst/>
            <a:gdLst/>
            <a:ahLst/>
            <a:cxnLst/>
            <a:rect r="r" b="b" t="t" l="l"/>
            <a:pathLst>
              <a:path h="4808567" w="9009025">
                <a:moveTo>
                  <a:pt x="0" y="0"/>
                </a:moveTo>
                <a:lnTo>
                  <a:pt x="9009025" y="0"/>
                </a:lnTo>
                <a:lnTo>
                  <a:pt x="9009025" y="4808567"/>
                </a:lnTo>
                <a:lnTo>
                  <a:pt x="0" y="4808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80555" y="2070170"/>
            <a:ext cx="5532911" cy="16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</a:rPr>
              <a:t>Google Form Survey results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14400"/>
            <a:ext cx="21161109" cy="14019235"/>
          </a:xfrm>
          <a:custGeom>
            <a:avLst/>
            <a:gdLst/>
            <a:ahLst/>
            <a:cxnLst/>
            <a:rect r="r" b="b" t="t" l="l"/>
            <a:pathLst>
              <a:path h="14019235" w="21161109">
                <a:moveTo>
                  <a:pt x="0" y="0"/>
                </a:moveTo>
                <a:lnTo>
                  <a:pt x="21161109" y="0"/>
                </a:lnTo>
                <a:lnTo>
                  <a:pt x="21161109" y="14019235"/>
                </a:lnTo>
                <a:lnTo>
                  <a:pt x="0" y="1401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69697" y="2738630"/>
            <a:ext cx="11789603" cy="4809741"/>
          </a:xfrm>
          <a:custGeom>
            <a:avLst/>
            <a:gdLst/>
            <a:ahLst/>
            <a:cxnLst/>
            <a:rect r="r" b="b" t="t" l="l"/>
            <a:pathLst>
              <a:path h="4809741" w="11789603">
                <a:moveTo>
                  <a:pt x="0" y="0"/>
                </a:moveTo>
                <a:lnTo>
                  <a:pt x="11789603" y="0"/>
                </a:lnTo>
                <a:lnTo>
                  <a:pt x="11789603" y="4809740"/>
                </a:lnTo>
                <a:lnTo>
                  <a:pt x="0" y="480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34929"/>
            <a:ext cx="3250854" cy="332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6"/>
              </a:lnSpc>
              <a:spcBef>
                <a:spcPct val="0"/>
              </a:spcBef>
            </a:pPr>
            <a:r>
              <a:rPr lang="en-US" sz="4726">
                <a:solidFill>
                  <a:srgbClr val="FDFDFD"/>
                </a:solidFill>
                <a:latin typeface="Open Sans Extra Bold"/>
              </a:rPr>
              <a:t>Google Form Survey results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2273" y="-167946"/>
            <a:ext cx="23081163" cy="11482879"/>
          </a:xfrm>
          <a:custGeom>
            <a:avLst/>
            <a:gdLst/>
            <a:ahLst/>
            <a:cxnLst/>
            <a:rect r="r" b="b" t="t" l="l"/>
            <a:pathLst>
              <a:path h="11482879" w="23081163">
                <a:moveTo>
                  <a:pt x="0" y="0"/>
                </a:moveTo>
                <a:lnTo>
                  <a:pt x="23081164" y="0"/>
                </a:lnTo>
                <a:lnTo>
                  <a:pt x="23081164" y="11482879"/>
                </a:lnTo>
                <a:lnTo>
                  <a:pt x="0" y="11482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74753"/>
            <a:ext cx="8115300" cy="5406819"/>
          </a:xfrm>
          <a:custGeom>
            <a:avLst/>
            <a:gdLst/>
            <a:ahLst/>
            <a:cxnLst/>
            <a:rect r="r" b="b" t="t" l="l"/>
            <a:pathLst>
              <a:path h="5406819" w="8115300">
                <a:moveTo>
                  <a:pt x="0" y="0"/>
                </a:moveTo>
                <a:lnTo>
                  <a:pt x="8115300" y="0"/>
                </a:lnTo>
                <a:lnTo>
                  <a:pt x="8115300" y="5406818"/>
                </a:lnTo>
                <a:lnTo>
                  <a:pt x="0" y="540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11363" y="933450"/>
            <a:ext cx="13065273" cy="81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6"/>
              </a:lnSpc>
              <a:spcBef>
                <a:spcPct val="0"/>
              </a:spcBef>
            </a:pPr>
            <a:r>
              <a:rPr lang="en-US" sz="4726">
                <a:solidFill>
                  <a:srgbClr val="FDFDFD"/>
                </a:solidFill>
                <a:latin typeface="Open Sans Extra Bold"/>
              </a:rPr>
              <a:t>Working with problems by government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89750" y="3791281"/>
            <a:ext cx="6170157" cy="318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36"/>
              </a:lnSpc>
              <a:spcBef>
                <a:spcPct val="0"/>
              </a:spcBef>
            </a:pPr>
            <a:r>
              <a:rPr lang="en-US" sz="3026">
                <a:solidFill>
                  <a:srgbClr val="FDFDFD"/>
                </a:solidFill>
                <a:latin typeface="Open Sans Extra Bold"/>
              </a:rPr>
              <a:t>As Korean citizens do not have enough time, the Korean government doing a “new project” that brings 100 caregivers from the Philippines. at the end of July.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5509" y="-1092273"/>
            <a:ext cx="20702557" cy="13793078"/>
          </a:xfrm>
          <a:custGeom>
            <a:avLst/>
            <a:gdLst/>
            <a:ahLst/>
            <a:cxnLst/>
            <a:rect r="r" b="b" t="t" l="l"/>
            <a:pathLst>
              <a:path h="13793078" w="20702557">
                <a:moveTo>
                  <a:pt x="0" y="0"/>
                </a:moveTo>
                <a:lnTo>
                  <a:pt x="20702557" y="0"/>
                </a:lnTo>
                <a:lnTo>
                  <a:pt x="20702557" y="13793079"/>
                </a:lnTo>
                <a:lnTo>
                  <a:pt x="0" y="1379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89736" y="502004"/>
            <a:ext cx="9971147" cy="6643276"/>
          </a:xfrm>
          <a:custGeom>
            <a:avLst/>
            <a:gdLst/>
            <a:ahLst/>
            <a:cxnLst/>
            <a:rect r="r" b="b" t="t" l="l"/>
            <a:pathLst>
              <a:path h="6643276" w="9971147">
                <a:moveTo>
                  <a:pt x="0" y="0"/>
                </a:moveTo>
                <a:lnTo>
                  <a:pt x="9971146" y="0"/>
                </a:lnTo>
                <a:lnTo>
                  <a:pt x="9971146" y="6643277"/>
                </a:lnTo>
                <a:lnTo>
                  <a:pt x="0" y="6643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0541" y="1943879"/>
            <a:ext cx="6657757" cy="1677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56"/>
              </a:lnSpc>
              <a:spcBef>
                <a:spcPct val="0"/>
              </a:spcBef>
            </a:pPr>
            <a:r>
              <a:rPr lang="en-US" sz="4826">
                <a:solidFill>
                  <a:srgbClr val="FDFDFD"/>
                </a:solidFill>
                <a:latin typeface="Open Sans Extra Bold"/>
              </a:rPr>
              <a:t>Living together but not having baby...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1979" y="4784406"/>
            <a:ext cx="15419392" cy="410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8"/>
              </a:lnSpc>
            </a:pPr>
            <a:r>
              <a:rPr lang="en-US" sz="3313">
                <a:solidFill>
                  <a:srgbClr val="FDFDFD"/>
                </a:solidFill>
                <a:latin typeface="Open Sans Extra Bold"/>
              </a:rPr>
              <a:t>Some Koreans do</a:t>
            </a:r>
          </a:p>
          <a:p>
            <a:pPr algn="l">
              <a:lnSpc>
                <a:spcPts val="4638"/>
              </a:lnSpc>
            </a:pPr>
            <a:r>
              <a:rPr lang="en-US" sz="3313">
                <a:solidFill>
                  <a:srgbClr val="FDFDFD"/>
                </a:solidFill>
                <a:latin typeface="Open Sans Extra Bold"/>
              </a:rPr>
              <a:t> not want to have a </a:t>
            </a:r>
          </a:p>
          <a:p>
            <a:pPr algn="l">
              <a:lnSpc>
                <a:spcPts val="4638"/>
              </a:lnSpc>
            </a:pPr>
            <a:r>
              <a:rPr lang="en-US" sz="3313">
                <a:solidFill>
                  <a:srgbClr val="FDFDFD"/>
                </a:solidFill>
                <a:latin typeface="Open Sans Extra Bold"/>
              </a:rPr>
              <a:t>baby even though </a:t>
            </a:r>
          </a:p>
          <a:p>
            <a:pPr algn="l">
              <a:lnSpc>
                <a:spcPts val="4638"/>
              </a:lnSpc>
            </a:pPr>
            <a:r>
              <a:rPr lang="en-US" sz="3313">
                <a:solidFill>
                  <a:srgbClr val="FDFDFD"/>
                </a:solidFill>
                <a:latin typeface="Open Sans Extra Bold"/>
              </a:rPr>
              <a:t>they are dating...</a:t>
            </a:r>
          </a:p>
          <a:p>
            <a:pPr algn="ctr">
              <a:lnSpc>
                <a:spcPts val="4638"/>
              </a:lnSpc>
            </a:pPr>
          </a:p>
          <a:p>
            <a:pPr algn="ctr" marL="0" indent="0" lvl="0">
              <a:lnSpc>
                <a:spcPts val="4638"/>
              </a:lnSpc>
              <a:spcBef>
                <a:spcPct val="0"/>
              </a:spcBef>
            </a:pPr>
            <a:r>
              <a:rPr lang="en-US" sz="3313">
                <a:solidFill>
                  <a:srgbClr val="FDFDFD"/>
                </a:solidFill>
                <a:latin typeface="Open Sans Extra Bold"/>
              </a:rPr>
              <a:t>They afraid of caring and some portion of them want to care about their career. That’s why government worries about the future...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7602" y="3710472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7352" y="5821862"/>
            <a:ext cx="7559408" cy="51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50"/>
              </a:lnSpc>
              <a:spcBef>
                <a:spcPct val="0"/>
              </a:spcBef>
            </a:pPr>
            <a:r>
              <a:rPr lang="en-US" sz="2893" spc="-57">
                <a:solidFill>
                  <a:srgbClr val="145DA0"/>
                </a:solidFill>
                <a:latin typeface="Poppins Bold"/>
              </a:rPr>
              <a:t>If you have any questions, feel free to ask!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62641" y="1474906"/>
            <a:ext cx="588438" cy="597010"/>
          </a:xfrm>
          <a:custGeom>
            <a:avLst/>
            <a:gdLst/>
            <a:ahLst/>
            <a:cxnLst/>
            <a:rect r="r" b="b" t="t" l="l"/>
            <a:pathLst>
              <a:path h="597010" w="588438">
                <a:moveTo>
                  <a:pt x="0" y="0"/>
                </a:moveTo>
                <a:lnTo>
                  <a:pt x="588438" y="0"/>
                </a:lnTo>
                <a:lnTo>
                  <a:pt x="588438" y="597010"/>
                </a:lnTo>
                <a:lnTo>
                  <a:pt x="0" y="597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92059" y="1408231"/>
            <a:ext cx="2182099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145DA0"/>
                </a:solidFill>
                <a:latin typeface="Poppins Bold"/>
              </a:rPr>
              <a:t>Team Dynamics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41132"/>
            <a:ext cx="5480840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4687269"/>
            <a:ext cx="4143021" cy="102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Population Forecasting and implementation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4022734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Discussion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597708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63160" y="590185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Statistics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9018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2912435" y="660232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63160" y="6527095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Data analysis tools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3149" y="652709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2912435" y="722782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663160" y="7152602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Survey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7152602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5400000">
            <a:off x="2912435" y="785306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63160" y="7777839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Conclusion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83149" y="7777839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236467"/>
            <a:ext cx="10494490" cy="164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</a:rPr>
              <a:t>This topic is important as it has impact on South Korean economy.</a:t>
            </a:r>
          </a:p>
          <a:p>
            <a:pPr algn="l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</a:rPr>
              <a:t>Because it may cause labor shortages, economic unstability.</a:t>
            </a:r>
          </a:p>
          <a:p>
            <a:pPr algn="l" marL="507122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</a:rPr>
              <a:t>Our team tryies to raise public awareness such as educating Society and Community Engagement.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09273" y="831602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21263" y="2241748"/>
            <a:ext cx="8056249" cy="98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31"/>
              </a:lnSpc>
              <a:spcBef>
                <a:spcPct val="0"/>
              </a:spcBef>
            </a:pPr>
            <a:r>
              <a:rPr lang="en-US" sz="5808">
                <a:solidFill>
                  <a:srgbClr val="FDFDFD"/>
                </a:solidFill>
                <a:latin typeface="Open Sans Extra Bold"/>
              </a:rPr>
              <a:t>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90402" y="4245181"/>
            <a:ext cx="4224676" cy="304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Although the Korean government has constantly increased the budget for solving the low fertility issue, the fertility rate has gradually decreased. </a:t>
            </a:r>
          </a:p>
          <a:p>
            <a:pPr algn="ctr">
              <a:lnSpc>
                <a:spcPts val="3057"/>
              </a:lnSpc>
            </a:pPr>
          </a:p>
          <a:p>
            <a:pPr algn="ctr">
              <a:lnSpc>
                <a:spcPts val="3057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3144747" y="0"/>
            <a:ext cx="6254290" cy="10287000"/>
            <a:chOff x="0" y="0"/>
            <a:chExt cx="3860673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2"/>
              <a:stretch>
                <a:fillRect l="-73436" t="0" r="-7343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1645129" y="8316027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787652" y="4245181"/>
            <a:ext cx="5544149" cy="266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"/>
              </a:rPr>
              <a:t> Accordingly, it stated that the life courses of both men and women were transformed into labor-based life courses. People in their 20s and 30s witnessed the rapid dissolution of norms associated with marriage or the gender role in their families.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03146" y="3909198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08051" y="3849130"/>
            <a:ext cx="1181705" cy="887353"/>
          </a:xfrm>
          <a:custGeom>
            <a:avLst/>
            <a:gdLst/>
            <a:ahLst/>
            <a:cxnLst/>
            <a:rect r="r" b="b" t="t" l="l"/>
            <a:pathLst>
              <a:path h="887353" w="1181705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41527" y="7419628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453704" y="3319910"/>
            <a:ext cx="7175758" cy="6157408"/>
          </a:xfrm>
          <a:custGeom>
            <a:avLst/>
            <a:gdLst/>
            <a:ahLst/>
            <a:cxnLst/>
            <a:rect r="r" b="b" t="t" l="l"/>
            <a:pathLst>
              <a:path h="6157408" w="7175758">
                <a:moveTo>
                  <a:pt x="0" y="0"/>
                </a:moveTo>
                <a:lnTo>
                  <a:pt x="7175758" y="0"/>
                </a:lnTo>
                <a:lnTo>
                  <a:pt x="7175758" y="6157408"/>
                </a:lnTo>
                <a:lnTo>
                  <a:pt x="0" y="6157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39" r="-43493" b="-12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53704" y="895350"/>
            <a:ext cx="948536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51D40"/>
                </a:solidFill>
                <a:latin typeface="Open Sans Extra Bold"/>
              </a:rPr>
              <a:t>Population Forecast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83914" y="2618869"/>
            <a:ext cx="165730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51D40"/>
                </a:solidFill>
                <a:latin typeface="Open Sans Bold"/>
              </a:rPr>
              <a:t>Total population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01819" y="2894199"/>
            <a:ext cx="1969607" cy="42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3"/>
              </a:lnSpc>
            </a:pPr>
            <a:r>
              <a:rPr lang="en-US" sz="2495">
                <a:solidFill>
                  <a:srgbClr val="051D40"/>
                </a:solidFill>
                <a:latin typeface="Open Sans Bold"/>
              </a:rPr>
              <a:t>Koreans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71425" y="2933699"/>
            <a:ext cx="165730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51D40"/>
                </a:solidFill>
                <a:latin typeface="Open Sans Bold"/>
              </a:rPr>
              <a:t>Foreigners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5194911" y="7818423"/>
            <a:ext cx="7019697" cy="10556306"/>
            <a:chOff x="0" y="0"/>
            <a:chExt cx="660400" cy="9931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68261" y="-2921445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958150" y="-8997381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839314"/>
            <a:ext cx="15929450" cy="7100256"/>
          </a:xfrm>
          <a:custGeom>
            <a:avLst/>
            <a:gdLst/>
            <a:ahLst/>
            <a:cxnLst/>
            <a:rect r="r" b="b" t="t" l="l"/>
            <a:pathLst>
              <a:path h="7100256" w="15929450">
                <a:moveTo>
                  <a:pt x="0" y="0"/>
                </a:moveTo>
                <a:lnTo>
                  <a:pt x="15929450" y="0"/>
                </a:lnTo>
                <a:lnTo>
                  <a:pt x="15929450" y="7100256"/>
                </a:lnTo>
                <a:lnTo>
                  <a:pt x="0" y="710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36" r="0" b="-463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65666" y="1108026"/>
            <a:ext cx="948536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51D40"/>
                </a:solidFill>
                <a:latin typeface="Open Sans Extra Bold"/>
              </a:rPr>
              <a:t>Create a Data Frame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844100" y="1302065"/>
            <a:ext cx="768331" cy="939072"/>
          </a:xfrm>
          <a:custGeom>
            <a:avLst/>
            <a:gdLst/>
            <a:ahLst/>
            <a:cxnLst/>
            <a:rect r="r" b="b" t="t" l="l"/>
            <a:pathLst>
              <a:path h="939072" w="768331">
                <a:moveTo>
                  <a:pt x="0" y="0"/>
                </a:moveTo>
                <a:lnTo>
                  <a:pt x="768331" y="0"/>
                </a:lnTo>
                <a:lnTo>
                  <a:pt x="768331" y="939072"/>
                </a:lnTo>
                <a:lnTo>
                  <a:pt x="0" y="939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68261" y="-2921445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958150" y="-8997381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141574" y="577801"/>
            <a:ext cx="948536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51D40"/>
                </a:solidFill>
                <a:latin typeface="Open Sans Extra Bold"/>
              </a:rPr>
              <a:t>Plotting the Data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8377" y="2426226"/>
            <a:ext cx="15929450" cy="7313016"/>
          </a:xfrm>
          <a:custGeom>
            <a:avLst/>
            <a:gdLst/>
            <a:ahLst/>
            <a:cxnLst/>
            <a:rect r="r" b="b" t="t" l="l"/>
            <a:pathLst>
              <a:path h="7313016" w="15929450">
                <a:moveTo>
                  <a:pt x="0" y="0"/>
                </a:moveTo>
                <a:lnTo>
                  <a:pt x="15929450" y="0"/>
                </a:lnTo>
                <a:lnTo>
                  <a:pt x="15929450" y="7313016"/>
                </a:lnTo>
                <a:lnTo>
                  <a:pt x="0" y="7313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13" r="0" b="-641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58612" y="832529"/>
            <a:ext cx="768331" cy="939072"/>
          </a:xfrm>
          <a:custGeom>
            <a:avLst/>
            <a:gdLst/>
            <a:ahLst/>
            <a:cxnLst/>
            <a:rect r="r" b="b" t="t" l="l"/>
            <a:pathLst>
              <a:path h="939072" w="768331">
                <a:moveTo>
                  <a:pt x="0" y="0"/>
                </a:moveTo>
                <a:lnTo>
                  <a:pt x="768331" y="0"/>
                </a:lnTo>
                <a:lnTo>
                  <a:pt x="768331" y="939072"/>
                </a:lnTo>
                <a:lnTo>
                  <a:pt x="0" y="939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32775" y="3267746"/>
            <a:ext cx="11622449" cy="227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560"/>
              </a:lnSpc>
              <a:spcBef>
                <a:spcPct val="0"/>
              </a:spcBef>
            </a:pPr>
            <a:r>
              <a:rPr lang="en-US" sz="13257">
                <a:solidFill>
                  <a:srgbClr val="FFFFFF"/>
                </a:solidFill>
                <a:latin typeface="Open Sans Extra Bold"/>
              </a:rPr>
              <a:t>STATISTICS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82727" y="6102267"/>
            <a:ext cx="11072497" cy="69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2"/>
              </a:lnSpc>
              <a:spcBef>
                <a:spcPct val="0"/>
              </a:spcBef>
            </a:pPr>
            <a:r>
              <a:rPr lang="en-US" sz="4101">
                <a:solidFill>
                  <a:srgbClr val="F7D57B"/>
                </a:solidFill>
                <a:latin typeface="Open Sans Extra Bold"/>
              </a:rPr>
              <a:t>The Decline of Birth Rates in South Korea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5199" y="4181637"/>
            <a:ext cx="1077227" cy="1247315"/>
          </a:xfrm>
          <a:custGeom>
            <a:avLst/>
            <a:gdLst/>
            <a:ahLst/>
            <a:cxnLst/>
            <a:rect r="r" b="b" t="t" l="l"/>
            <a:pathLst>
              <a:path h="1247315" w="1077227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69568" y="5756734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</a:rPr>
              <a:t>Objective 01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539295" y="807591"/>
            <a:ext cx="11320255" cy="9062719"/>
            <a:chOff x="0" y="0"/>
            <a:chExt cx="4296973" cy="34400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96973" cy="3440052"/>
            </a:xfrm>
            <a:custGeom>
              <a:avLst/>
              <a:gdLst/>
              <a:ahLst/>
              <a:cxnLst/>
              <a:rect r="r" b="b" t="t" l="l"/>
              <a:pathLst>
                <a:path h="3440052" w="4296973">
                  <a:moveTo>
                    <a:pt x="0" y="0"/>
                  </a:moveTo>
                  <a:lnTo>
                    <a:pt x="4296973" y="0"/>
                  </a:lnTo>
                  <a:lnTo>
                    <a:pt x="4296973" y="3440052"/>
                  </a:lnTo>
                  <a:lnTo>
                    <a:pt x="0" y="344005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96973" cy="3478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75317" y="1244858"/>
            <a:ext cx="7591661" cy="3661860"/>
          </a:xfrm>
          <a:custGeom>
            <a:avLst/>
            <a:gdLst/>
            <a:ahLst/>
            <a:cxnLst/>
            <a:rect r="r" b="b" t="t" l="l"/>
            <a:pathLst>
              <a:path h="3661860" w="7591661">
                <a:moveTo>
                  <a:pt x="0" y="0"/>
                </a:moveTo>
                <a:lnTo>
                  <a:pt x="7591661" y="0"/>
                </a:lnTo>
                <a:lnTo>
                  <a:pt x="7591661" y="3661861"/>
                </a:lnTo>
                <a:lnTo>
                  <a:pt x="0" y="3661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90347" y="5338950"/>
            <a:ext cx="6651350" cy="1234457"/>
          </a:xfrm>
          <a:custGeom>
            <a:avLst/>
            <a:gdLst/>
            <a:ahLst/>
            <a:cxnLst/>
            <a:rect r="r" b="b" t="t" l="l"/>
            <a:pathLst>
              <a:path h="1234457" w="6651350">
                <a:moveTo>
                  <a:pt x="0" y="0"/>
                </a:moveTo>
                <a:lnTo>
                  <a:pt x="6651350" y="0"/>
                </a:lnTo>
                <a:lnTo>
                  <a:pt x="6651350" y="1234457"/>
                </a:lnTo>
                <a:lnTo>
                  <a:pt x="0" y="1234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7777" t="-106853" r="0" b="-42175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24734" y="7740980"/>
            <a:ext cx="4212415" cy="1447881"/>
          </a:xfrm>
          <a:custGeom>
            <a:avLst/>
            <a:gdLst/>
            <a:ahLst/>
            <a:cxnLst/>
            <a:rect r="r" b="b" t="t" l="l"/>
            <a:pathLst>
              <a:path h="1447881" w="4212415">
                <a:moveTo>
                  <a:pt x="0" y="0"/>
                </a:moveTo>
                <a:lnTo>
                  <a:pt x="4212415" y="0"/>
                </a:lnTo>
                <a:lnTo>
                  <a:pt x="4212415" y="1447881"/>
                </a:lnTo>
                <a:lnTo>
                  <a:pt x="0" y="1447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153" t="-52032" r="-280060" b="-32111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03167" y="7671541"/>
            <a:ext cx="3927622" cy="1586759"/>
          </a:xfrm>
          <a:custGeom>
            <a:avLst/>
            <a:gdLst/>
            <a:ahLst/>
            <a:cxnLst/>
            <a:rect r="r" b="b" t="t" l="l"/>
            <a:pathLst>
              <a:path h="1586759" w="3927622">
                <a:moveTo>
                  <a:pt x="0" y="0"/>
                </a:moveTo>
                <a:lnTo>
                  <a:pt x="3927622" y="0"/>
                </a:lnTo>
                <a:lnTo>
                  <a:pt x="3927622" y="1586759"/>
                </a:lnTo>
                <a:lnTo>
                  <a:pt x="0" y="1586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58848" y="1550534"/>
            <a:ext cx="5180721" cy="305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3"/>
              </a:lnSpc>
            </a:pPr>
            <a:r>
              <a:rPr lang="en-US" sz="5019">
                <a:solidFill>
                  <a:srgbClr val="56AEFF"/>
                </a:solidFill>
                <a:latin typeface="Now Bold"/>
              </a:rPr>
              <a:t>Data analysis Tools:</a:t>
            </a:r>
          </a:p>
          <a:p>
            <a:pPr algn="l">
              <a:lnSpc>
                <a:spcPts val="6023"/>
              </a:lnSpc>
            </a:pPr>
          </a:p>
          <a:p>
            <a:pPr algn="l">
              <a:lnSpc>
                <a:spcPts val="602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76216" y="4562943"/>
            <a:ext cx="6259121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40226" y="3907063"/>
            <a:ext cx="5417966" cy="448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7449" indent="-593725" lvl="1">
              <a:lnSpc>
                <a:spcPts val="7589"/>
              </a:lnSpc>
              <a:buFont typeface="Arial"/>
              <a:buChar char="•"/>
            </a:pPr>
            <a:r>
              <a:rPr lang="en-US" sz="5499">
                <a:solidFill>
                  <a:srgbClr val="00BF63"/>
                </a:solidFill>
                <a:latin typeface="DM Sans Bold"/>
              </a:rPr>
              <a:t>Python</a:t>
            </a:r>
          </a:p>
          <a:p>
            <a:pPr algn="l" marL="1187449" indent="-593725" lvl="1">
              <a:lnSpc>
                <a:spcPts val="7589"/>
              </a:lnSpc>
              <a:buFont typeface="Arial"/>
              <a:buChar char="•"/>
            </a:pPr>
            <a:r>
              <a:rPr lang="en-US" sz="5499">
                <a:solidFill>
                  <a:srgbClr val="F7D57B"/>
                </a:solidFill>
                <a:latin typeface="DM Sans Bold"/>
              </a:rPr>
              <a:t>Matplotlib</a:t>
            </a:r>
          </a:p>
          <a:p>
            <a:pPr algn="l" marL="1198240" indent="-599120" lvl="1">
              <a:lnSpc>
                <a:spcPts val="7658"/>
              </a:lnSpc>
              <a:buFont typeface="Arial"/>
              <a:buChar char="•"/>
            </a:pPr>
            <a:r>
              <a:rPr lang="en-US" sz="5549">
                <a:solidFill>
                  <a:srgbClr val="FDFDFD"/>
                </a:solidFill>
                <a:latin typeface="DM Sans Bold"/>
              </a:rPr>
              <a:t>Numpy</a:t>
            </a:r>
          </a:p>
          <a:p>
            <a:pPr algn="l" marL="1198240" indent="-599120" lvl="1">
              <a:lnSpc>
                <a:spcPts val="7658"/>
              </a:lnSpc>
              <a:buFont typeface="Arial"/>
              <a:buChar char="•"/>
            </a:pPr>
            <a:r>
              <a:rPr lang="en-US" sz="5549">
                <a:solidFill>
                  <a:srgbClr val="FF877D"/>
                </a:solidFill>
                <a:latin typeface="DM Sans Bold"/>
              </a:rPr>
              <a:t>Jupyter</a:t>
            </a:r>
          </a:p>
          <a:p>
            <a:pPr algn="ctr">
              <a:lnSpc>
                <a:spcPts val="50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DAFQBAiA1KU</dc:identifier>
  <dcterms:modified xsi:type="dcterms:W3CDTF">2011-08-01T06:04:30Z</dcterms:modified>
  <cp:revision>1</cp:revision>
  <dc:title>Team Dynamics</dc:title>
</cp:coreProperties>
</file>